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BF623E-4298-4C35-9EBA-4D3D43226D35}" v="255" dt="2025-03-27T18:02:44.9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 Pawson" userId="fc4c175b57fd2e55" providerId="LiveId" clId="{ECBF623E-4298-4C35-9EBA-4D3D43226D35}"/>
    <pc:docChg chg="undo redo custSel addSld delSld modSld sldOrd">
      <pc:chgData name="Richard Pawson" userId="fc4c175b57fd2e55" providerId="LiveId" clId="{ECBF623E-4298-4C35-9EBA-4D3D43226D35}" dt="2025-03-27T18:05:22.672" v="6480" actId="20577"/>
      <pc:docMkLst>
        <pc:docMk/>
      </pc:docMkLst>
      <pc:sldChg chg="addSp delSp modSp del mod">
        <pc:chgData name="Richard Pawson" userId="fc4c175b57fd2e55" providerId="LiveId" clId="{ECBF623E-4298-4C35-9EBA-4D3D43226D35}" dt="2025-03-06T07:22:16.973" v="1703" actId="47"/>
        <pc:sldMkLst>
          <pc:docMk/>
          <pc:sldMk cId="2986105158" sldId="256"/>
        </pc:sldMkLst>
      </pc:sldChg>
      <pc:sldChg chg="addSp delSp modSp new del mod">
        <pc:chgData name="Richard Pawson" userId="fc4c175b57fd2e55" providerId="LiveId" clId="{ECBF623E-4298-4C35-9EBA-4D3D43226D35}" dt="2025-03-20T13:00:04.736" v="5113" actId="47"/>
        <pc:sldMkLst>
          <pc:docMk/>
          <pc:sldMk cId="3581196332" sldId="257"/>
        </pc:sldMkLst>
      </pc:sldChg>
      <pc:sldChg chg="addSp delSp modSp add mod">
        <pc:chgData name="Richard Pawson" userId="fc4c175b57fd2e55" providerId="LiveId" clId="{ECBF623E-4298-4C35-9EBA-4D3D43226D35}" dt="2025-03-27T18:04:17.289" v="6443" actId="6549"/>
        <pc:sldMkLst>
          <pc:docMk/>
          <pc:sldMk cId="2820183448" sldId="258"/>
        </pc:sldMkLst>
        <pc:spChg chg="add mod">
          <ac:chgData name="Richard Pawson" userId="fc4c175b57fd2e55" providerId="LiveId" clId="{ECBF623E-4298-4C35-9EBA-4D3D43226D35}" dt="2025-03-27T18:00:42.278" v="6364" actId="403"/>
          <ac:spMkLst>
            <pc:docMk/>
            <pc:sldMk cId="2820183448" sldId="258"/>
            <ac:spMk id="2" creationId="{6A24F339-B401-D619-3144-BEA8A4462E7A}"/>
          </ac:spMkLst>
        </pc:spChg>
        <pc:graphicFrameChg chg="mod modGraphic">
          <ac:chgData name="Richard Pawson" userId="fc4c175b57fd2e55" providerId="LiveId" clId="{ECBF623E-4298-4C35-9EBA-4D3D43226D35}" dt="2025-03-27T18:04:17.289" v="6443" actId="6549"/>
          <ac:graphicFrameMkLst>
            <pc:docMk/>
            <pc:sldMk cId="2820183448" sldId="258"/>
            <ac:graphicFrameMk id="5" creationId="{35F5228A-4D29-0172-B31C-88F83B8045C2}"/>
          </ac:graphicFrameMkLst>
        </pc:graphicFrameChg>
      </pc:sldChg>
      <pc:sldChg chg="add del">
        <pc:chgData name="Richard Pawson" userId="fc4c175b57fd2e55" providerId="LiveId" clId="{ECBF623E-4298-4C35-9EBA-4D3D43226D35}" dt="2025-03-20T12:32:04.041" v="4624" actId="2890"/>
        <pc:sldMkLst>
          <pc:docMk/>
          <pc:sldMk cId="792962393" sldId="259"/>
        </pc:sldMkLst>
      </pc:sldChg>
      <pc:sldChg chg="modSp add del mod">
        <pc:chgData name="Richard Pawson" userId="fc4c175b57fd2e55" providerId="LiveId" clId="{ECBF623E-4298-4C35-9EBA-4D3D43226D35}" dt="2025-03-20T12:52:03.656" v="5071" actId="47"/>
        <pc:sldMkLst>
          <pc:docMk/>
          <pc:sldMk cId="1640449678" sldId="259"/>
        </pc:sldMkLst>
      </pc:sldChg>
      <pc:sldChg chg="modSp add del mod ord">
        <pc:chgData name="Richard Pawson" userId="fc4c175b57fd2e55" providerId="LiveId" clId="{ECBF623E-4298-4C35-9EBA-4D3D43226D35}" dt="2025-03-20T12:52:40.272" v="5076" actId="47"/>
        <pc:sldMkLst>
          <pc:docMk/>
          <pc:sldMk cId="4223957974" sldId="260"/>
        </pc:sldMkLst>
      </pc:sldChg>
      <pc:sldChg chg="addSp modSp add mod ord">
        <pc:chgData name="Richard Pawson" userId="fc4c175b57fd2e55" providerId="LiveId" clId="{ECBF623E-4298-4C35-9EBA-4D3D43226D35}" dt="2025-03-27T18:05:22.672" v="6480" actId="20577"/>
        <pc:sldMkLst>
          <pc:docMk/>
          <pc:sldMk cId="874342322" sldId="261"/>
        </pc:sldMkLst>
        <pc:spChg chg="add mod">
          <ac:chgData name="Richard Pawson" userId="fc4c175b57fd2e55" providerId="LiveId" clId="{ECBF623E-4298-4C35-9EBA-4D3D43226D35}" dt="2025-03-27T18:02:57.981" v="6435" actId="1076"/>
          <ac:spMkLst>
            <pc:docMk/>
            <pc:sldMk cId="874342322" sldId="261"/>
            <ac:spMk id="2" creationId="{F25E0997-F5FE-A85E-E18C-40B4462C9C9B}"/>
          </ac:spMkLst>
        </pc:spChg>
        <pc:graphicFrameChg chg="mod modGraphic">
          <ac:chgData name="Richard Pawson" userId="fc4c175b57fd2e55" providerId="LiveId" clId="{ECBF623E-4298-4C35-9EBA-4D3D43226D35}" dt="2025-03-27T18:05:22.672" v="6480" actId="20577"/>
          <ac:graphicFrameMkLst>
            <pc:docMk/>
            <pc:sldMk cId="874342322" sldId="261"/>
            <ac:graphicFrameMk id="5" creationId="{4292A754-90F6-E819-2F1D-9F42496A00FA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F1DD79-7C94-4C3C-9CF9-02A28BC872A6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EC9EFD-EC01-4DD6-AD09-A3111835D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502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1E320-4DE0-97F2-0B53-3600402BDD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44206B-4ED3-D1C4-5E42-F31A103E43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5601C1-0727-66E8-EFC3-082065087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A7CE-306F-4FC9-A4D4-252431F6C06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B31D59-97F5-DB41-3302-257198D07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32F38-40BE-91EB-D665-CEBE9AD92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446D-70E2-4C47-9B39-78DA624C94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428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C246A-4C47-2B16-4CA4-A93ED6F53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45F44B-47E0-A091-878C-4362AA5135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D14A04-7C6A-6E9C-5C41-1F54B6313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A7CE-306F-4FC9-A4D4-252431F6C06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38E720-D625-1658-18E7-44825820C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2E22EE-CDD2-D44F-D9D1-5D1C1F1C4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446D-70E2-4C47-9B39-78DA624C94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659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4FAA4F-45E6-DBC3-9026-DA39DBDA66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B99A26-5372-6C66-9CE7-57175F6DF9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937CD3-EF1F-3420-8644-C0C39C210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A7CE-306F-4FC9-A4D4-252431F6C06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F3AB7A-DE1A-E35D-DF53-FB0B136F7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63AD52-6EA8-E403-2AD9-6CEA14958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446D-70E2-4C47-9B39-78DA624C94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606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02564-081C-5E62-BC90-9C5D67A6C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3F323C-BFAF-B7B8-B551-737CBDEE73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DCDE2-190A-0A8B-544A-8F8D29A5E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A7CE-306F-4FC9-A4D4-252431F6C06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3C92AA-2697-3557-92AE-E00B0F0AD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33B6E8-E015-B168-3620-0A02B8FBA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446D-70E2-4C47-9B39-78DA624C94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456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FC38D-4B16-99FC-BAEF-F9C68F308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36067F-CB2A-0017-CEE3-7ACF63075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D5D50-35E3-357D-A316-E3A1794D5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A7CE-306F-4FC9-A4D4-252431F6C06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411CE1-F673-19DB-0CE2-C6FEC3E0F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4829CC-6368-18BD-EEC5-3F4EB4D3E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446D-70E2-4C47-9B39-78DA624C94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234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87A9D-798C-08E3-AE63-15B1606F4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A4CFE-7398-19C5-CD74-3226B18DB9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74265F-4476-E885-ACC0-BDC358B42F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C1EFE-1EBE-CC4B-2622-F4EDAC13A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A7CE-306F-4FC9-A4D4-252431F6C06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C510B1-8B61-5C4D-51D1-CA7443FF7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376BC0-7C52-FF52-8241-E1A2C3D85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446D-70E2-4C47-9B39-78DA624C94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033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82097-4CF7-4860-4D05-60EC2F914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0B12FF-C478-7C91-3871-E9BDEE8FC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5D9796-AF1B-ABA7-DF69-EEABDEB9DC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90C92A-AF19-2B92-BCBB-2DADF881E9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5EEE7F-2F9F-E47B-B75E-49B6DD88FB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D49244-80FC-E16E-DC7D-EFBBD6DCD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A7CE-306F-4FC9-A4D4-252431F6C06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905E4D-2154-D5C4-54A2-B943E8FDE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47A8CA-4A14-F56A-A515-29EFEE8D2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446D-70E2-4C47-9B39-78DA624C94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82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49263-5644-9122-0A4B-A83BD2E11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0276BD-A32F-EA76-6C6A-1F2EC686D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A7CE-306F-4FC9-A4D4-252431F6C06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54D333-6FCC-8A01-47EE-CC2B0907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E86422-512E-C219-3E0F-AB52D2BEF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446D-70E2-4C47-9B39-78DA624C94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45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AEF41E-38BF-D429-F224-8977CD4FD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A7CE-306F-4FC9-A4D4-252431F6C06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1AF2D8-4DB0-F7C6-5A5D-7F5D67DA2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10B9A9-DC36-61BA-70DA-13FC083A0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446D-70E2-4C47-9B39-78DA624C94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813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55C59-8E27-3895-2900-835B9E886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0F7358-7230-2793-2625-AA1AEB2D8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404511-6E0E-AF31-59F3-E6374468DC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D4C307-45D9-B204-D154-077AF8632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A7CE-306F-4FC9-A4D4-252431F6C06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9367EF-4D1B-59D8-7254-F349AF5FD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2D4F57-7E6B-3460-83E9-7A5E1C3E3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446D-70E2-4C47-9B39-78DA624C94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050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9EC2A-CAD1-5016-D356-5B604638E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A9AFDC-86E9-1F02-E72D-3DFA42A04C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ED99A8-6B48-8E52-063E-7EFA92A47E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C964BB-9088-D3AA-CC8D-7622DF362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A7CE-306F-4FC9-A4D4-252431F6C06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17E22E-F224-A85E-2E42-CE9E17909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67B987-5E56-EF2B-CB19-1C8413440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446D-70E2-4C47-9B39-78DA624C94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444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BF8F62-DE30-40DA-5D5D-91F3CFFE1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C1E334-C95E-7346-2822-65C01B2F23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5A6084-C95C-4512-303B-E743591E4D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BEA7CE-306F-4FC9-A4D4-252431F6C06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8EE0D-EFF4-8E38-2BE5-6385B73674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D688E-12D5-6580-71F5-70509772F3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37446D-70E2-4C47-9B39-78DA624C94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77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2D33D9-8C14-D279-DE10-47380270B2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292A754-90F6-E819-2F1D-9F42496A00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7605062"/>
              </p:ext>
            </p:extLst>
          </p:nvPr>
        </p:nvGraphicFramePr>
        <p:xfrm>
          <a:off x="0" y="1012517"/>
          <a:ext cx="12192001" cy="58454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9226">
                  <a:extLst>
                    <a:ext uri="{9D8B030D-6E8A-4147-A177-3AD203B41FA5}">
                      <a16:colId xmlns:a16="http://schemas.microsoft.com/office/drawing/2014/main" val="717908166"/>
                    </a:ext>
                  </a:extLst>
                </a:gridCol>
                <a:gridCol w="2780021">
                  <a:extLst>
                    <a:ext uri="{9D8B030D-6E8A-4147-A177-3AD203B41FA5}">
                      <a16:colId xmlns:a16="http://schemas.microsoft.com/office/drawing/2014/main" val="2975179322"/>
                    </a:ext>
                  </a:extLst>
                </a:gridCol>
                <a:gridCol w="2780020">
                  <a:extLst>
                    <a:ext uri="{9D8B030D-6E8A-4147-A177-3AD203B41FA5}">
                      <a16:colId xmlns:a16="http://schemas.microsoft.com/office/drawing/2014/main" val="3266705394"/>
                    </a:ext>
                  </a:extLst>
                </a:gridCol>
                <a:gridCol w="2440144">
                  <a:extLst>
                    <a:ext uri="{9D8B030D-6E8A-4147-A177-3AD203B41FA5}">
                      <a16:colId xmlns:a16="http://schemas.microsoft.com/office/drawing/2014/main" val="2250719202"/>
                    </a:ext>
                  </a:extLst>
                </a:gridCol>
                <a:gridCol w="2762590">
                  <a:extLst>
                    <a:ext uri="{9D8B030D-6E8A-4147-A177-3AD203B41FA5}">
                      <a16:colId xmlns:a16="http://schemas.microsoft.com/office/drawing/2014/main" val="1552655534"/>
                    </a:ext>
                  </a:extLst>
                </a:gridCol>
              </a:tblGrid>
              <a:tr h="268680"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Array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Array2D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List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Dictionary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495712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r>
                        <a:rPr lang="en-GB" sz="1050"/>
                        <a:t>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Dynamic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Dynamic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481441"/>
                  </a:ext>
                </a:extLst>
              </a:tr>
              <a:tr h="522434">
                <a:tc>
                  <a:txBody>
                    <a:bodyPr/>
                    <a:lstStyle/>
                    <a:p>
                      <a:r>
                        <a:rPr lang="en-GB" sz="1050"/>
                        <a:t>Type form</a:t>
                      </a:r>
                      <a:br>
                        <a:rPr lang="en-GB" sz="1050"/>
                      </a:br>
                      <a:r>
                        <a:rPr lang="en-GB" sz="1050"/>
                        <a:t>(example)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Array&lt;of String&gt;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 Type: </a:t>
                      </a: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Int</a:t>
                      </a: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Float</a:t>
                      </a: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String</a:t>
                      </a: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or </a:t>
                      </a: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Boolean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Array2D&lt;of String&gt;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 Type: </a:t>
                      </a: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Int</a:t>
                      </a: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Float</a:t>
                      </a: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String</a:t>
                      </a: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or </a:t>
                      </a: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Boolean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List&lt;of String&gt;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of</a:t>
                      </a: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Type may be anything, including an </a:t>
                      </a: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Array</a:t>
                      </a: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or </a:t>
                      </a: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List</a:t>
                      </a: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 'jagged' data.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Dictionary&lt;of String, Int&gt;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key must be </a:t>
                      </a: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Int</a:t>
                      </a:r>
                      <a:r>
                        <a:rPr lang="en-GB" sz="9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Float</a:t>
                      </a:r>
                      <a:r>
                        <a:rPr lang="en-GB" sz="9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String</a:t>
                      </a:r>
                      <a:r>
                        <a:rPr lang="en-GB" sz="9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Boolean</a:t>
                      </a:r>
                      <a:r>
                        <a:rPr lang="en-GB" sz="9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or any record; value Type may be anything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9587980"/>
                  </a:ext>
                </a:extLst>
              </a:tr>
              <a:tr h="373167">
                <a:tc>
                  <a:txBody>
                    <a:bodyPr/>
                    <a:lstStyle/>
                    <a:p>
                      <a:r>
                        <a:rPr lang="en-GB" sz="1050"/>
                        <a:t>literal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N/A, but can convert literal list: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["a","b","c"].asArray()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["a","b","c"]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["a":3, "b":5]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140645"/>
                  </a:ext>
                </a:extLst>
              </a:tr>
              <a:tr h="656774">
                <a:tc>
                  <a:txBody>
                    <a:bodyPr/>
                    <a:lstStyle/>
                    <a:p>
                      <a:r>
                        <a:rPr lang="en-GB" sz="1050"/>
                        <a:t>create</a:t>
                      </a:r>
                    </a:p>
                    <a:p>
                      <a:endParaRPr lang="en-GB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new Array&lt;of String&gt;(10, "")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any initial value of correct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new Array2D&lt;of String&gt;(8,8, "")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dimensions may differ ('rectangular')</a:t>
                      </a:r>
                      <a:b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any initial value of correct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new List&lt;of Int&gt;()</a:t>
                      </a:r>
                    </a:p>
                    <a:p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created empty</a:t>
                      </a:r>
                      <a:b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can be 'of' any type</a:t>
                      </a:r>
                      <a:endParaRPr lang="en-GB" sz="1000" b="0">
                        <a:solidFill>
                          <a:srgbClr val="0070C0"/>
                        </a:solidFill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new Dictionary&lt;of String, Int&gt;()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Key type must be simple value or a record; value type can be any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kern="1200">
                        <a:solidFill>
                          <a:srgbClr val="0070C0"/>
                        </a:solidFill>
                        <a:latin typeface="Consolas" panose="020B0609020204030204" pitchFamily="49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9672126"/>
                  </a:ext>
                </a:extLst>
              </a:tr>
              <a:tr h="246290">
                <a:tc>
                  <a:txBody>
                    <a:bodyPr/>
                    <a:lstStyle/>
                    <a:p>
                      <a:r>
                        <a:rPr lang="en-GB" sz="1050"/>
                        <a:t>read by index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a[3]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a2[3, 4]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li[2]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d["b"]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056446"/>
                  </a:ext>
                </a:extLst>
              </a:tr>
              <a:tr h="537361">
                <a:tc>
                  <a:txBody>
                    <a:bodyPr/>
                    <a:lstStyle/>
                    <a:p>
                      <a:r>
                        <a:rPr lang="en-GB" sz="1050"/>
                        <a:t>read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a[2..5]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lower bound is </a:t>
                      </a:r>
                      <a:r>
                        <a:rPr lang="en-GB" sz="1000" b="0" i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inclusive</a:t>
                      </a: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upper bound is </a:t>
                      </a:r>
                      <a:r>
                        <a:rPr lang="en-GB" sz="1000" b="0" i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exclusive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li[2..5]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lower bound is </a:t>
                      </a:r>
                      <a:r>
                        <a:rPr lang="en-GB" sz="1000" b="0" i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inclusive</a:t>
                      </a: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upper bound is </a:t>
                      </a:r>
                      <a:r>
                        <a:rPr lang="en-GB" sz="1000" b="0" i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exclusive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  <a:p>
                      <a:endParaRPr lang="en-GB" sz="1000" b="0">
                        <a:solidFill>
                          <a:srgbClr val="0070C0"/>
                        </a:solidFill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2691738"/>
                  </a:ext>
                </a:extLst>
              </a:tr>
              <a:tr h="895601">
                <a:tc>
                  <a:txBody>
                    <a:bodyPr/>
                    <a:lstStyle/>
                    <a:p>
                      <a:r>
                        <a:rPr lang="en-GB" sz="1050"/>
                        <a:t>procedure methods to mutate contents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put(2, "x")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put(3, 5, "x")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append("x")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appendList(li2)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insert(2,"x")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put(2, "x")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removeAt(2)</a:t>
                      </a:r>
                      <a:b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</a:b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removeValue("x")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put("c", 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removeAt("c")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4251407"/>
                  </a:ext>
                </a:extLst>
              </a:tr>
              <a:tr h="895601">
                <a:tc>
                  <a:txBody>
                    <a:bodyPr/>
                    <a:lstStyle/>
                    <a:p>
                      <a:r>
                        <a:rPr lang="en-GB" sz="1050"/>
                        <a:t>function methods to make changes by returning new 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withPut(2, "x")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withPut(3, 5, "x")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withAppend("x")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withAppendList(li2)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withInsert(2, "x")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withPut(2, "x")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withRemoveAt(2)</a:t>
                      </a:r>
                      <a:b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</a:b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withRemoveValue("x")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withPut("c",4)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withRemoveAt("c")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7942307"/>
                  </a:ext>
                </a:extLst>
              </a:tr>
              <a:tr h="1078389">
                <a:tc>
                  <a:txBody>
                    <a:bodyPr/>
                    <a:lstStyle/>
                    <a:p>
                      <a:r>
                        <a:rPr lang="en-GB" sz="1050"/>
                        <a:t>Other function methods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asList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asString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contains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indexOf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asString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contains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indexOf </a:t>
                      </a: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returns tuple with row &amp; column index values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asArray asset asString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contains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indexOf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join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length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map filter reduce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maxBy minBy sortBy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asString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keys </a:t>
                      </a: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returns a List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values </a:t>
                      </a: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returns a List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0150532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25E0997-F5FE-A85E-E18C-40B4462C9C9B}"/>
              </a:ext>
            </a:extLst>
          </p:cNvPr>
          <p:cNvSpPr txBox="1"/>
          <p:nvPr/>
        </p:nvSpPr>
        <p:spPr>
          <a:xfrm>
            <a:off x="123092" y="307730"/>
            <a:ext cx="3537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/>
              <a:t>Standard (mutable) types</a:t>
            </a:r>
          </a:p>
        </p:txBody>
      </p:sp>
    </p:spTree>
    <p:extLst>
      <p:ext uri="{BB962C8B-B14F-4D97-AF65-F5344CB8AC3E}">
        <p14:creationId xmlns:p14="http://schemas.microsoft.com/office/powerpoint/2010/main" val="874342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422CFF-1600-5B89-05D2-1182BE8FB1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5F5228A-4D29-0172-B31C-88F83B8045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8950434"/>
              </p:ext>
            </p:extLst>
          </p:nvPr>
        </p:nvGraphicFramePr>
        <p:xfrm>
          <a:off x="0" y="682062"/>
          <a:ext cx="12192000" cy="5871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9223">
                  <a:extLst>
                    <a:ext uri="{9D8B030D-6E8A-4147-A177-3AD203B41FA5}">
                      <a16:colId xmlns:a16="http://schemas.microsoft.com/office/drawing/2014/main" val="717908166"/>
                    </a:ext>
                  </a:extLst>
                </a:gridCol>
                <a:gridCol w="2219100">
                  <a:extLst>
                    <a:ext uri="{9D8B030D-6E8A-4147-A177-3AD203B41FA5}">
                      <a16:colId xmlns:a16="http://schemas.microsoft.com/office/drawing/2014/main" val="2922604522"/>
                    </a:ext>
                  </a:extLst>
                </a:gridCol>
                <a:gridCol w="3006969">
                  <a:extLst>
                    <a:ext uri="{9D8B030D-6E8A-4147-A177-3AD203B41FA5}">
                      <a16:colId xmlns:a16="http://schemas.microsoft.com/office/drawing/2014/main" val="3556536792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1266726648"/>
                    </a:ext>
                  </a:extLst>
                </a:gridCol>
                <a:gridCol w="1916723">
                  <a:extLst>
                    <a:ext uri="{9D8B030D-6E8A-4147-A177-3AD203B41FA5}">
                      <a16:colId xmlns:a16="http://schemas.microsoft.com/office/drawing/2014/main" val="281043288"/>
                    </a:ext>
                  </a:extLst>
                </a:gridCol>
                <a:gridCol w="1808285">
                  <a:extLst>
                    <a:ext uri="{9D8B030D-6E8A-4147-A177-3AD203B41FA5}">
                      <a16:colId xmlns:a16="http://schemas.microsoft.com/office/drawing/2014/main" val="2045899018"/>
                    </a:ext>
                  </a:extLst>
                </a:gridCol>
              </a:tblGrid>
              <a:tr h="216295"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ListImmutable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DictionaryImmutable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Queue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495712"/>
                  </a:ext>
                </a:extLst>
              </a:tr>
              <a:tr h="279645">
                <a:tc>
                  <a:txBody>
                    <a:bodyPr/>
                    <a:lstStyle/>
                    <a:p>
                      <a:r>
                        <a:rPr lang="en-GB" sz="105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ListImmutable&lt;of String&gt;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Item Type must be immutable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DictionaryImmutable&lt;of String, Int&gt;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key Type must be </a:t>
                      </a:r>
                      <a:r>
                        <a:rPr lang="en-GB" sz="10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Int</a:t>
                      </a: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0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Float</a:t>
                      </a: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0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String</a:t>
                      </a: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0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Boolean</a:t>
                      </a: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or any record; value Type may be any </a:t>
                      </a:r>
                      <a:r>
                        <a:rPr lang="en-GB" sz="1000" b="0" i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immutable type</a:t>
                      </a:r>
                      <a:endParaRPr lang="en-GB" sz="100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>
                        <a:solidFill>
                          <a:srgbClr val="0070C0"/>
                        </a:solidFill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Set&lt;of String&gt;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Item Type must be immutable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Stack&lt;of String&gt;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Item Type must be immutable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Queue&lt;of String&gt;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Item Type must be immutable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9587980"/>
                  </a:ext>
                </a:extLst>
              </a:tr>
              <a:tr h="2796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/>
                        <a:t>literal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{a","b","c"}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{"a":3, "b":5}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None, but can convert literal list:</a:t>
                      </a:r>
                    </a:p>
                    <a:p>
                      <a:r>
                        <a:rPr lang="en-GB" sz="100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["a","b","c"].asSet()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1883281"/>
                  </a:ext>
                </a:extLst>
              </a:tr>
              <a:tr h="198271">
                <a:tc>
                  <a:txBody>
                    <a:bodyPr/>
                    <a:lstStyle/>
                    <a:p>
                      <a:r>
                        <a:rPr lang="en-GB" sz="1050"/>
                        <a:t>create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new ListImmutable&lt;of String&gt;()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created empty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must be 'of' an immutable type</a:t>
                      </a:r>
                      <a:endParaRPr lang="en-GB" sz="1000" b="0">
                        <a:solidFill>
                          <a:srgbClr val="0070C0"/>
                        </a:solidFill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new DictionaryImmutable&lt;of String, Int&gt;()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created empty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Key </a:t>
                      </a:r>
                      <a:r>
                        <a:rPr lang="en-GB" sz="1000" b="0" i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en-GB" sz="1000" b="0" i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value types must be </a:t>
                      </a: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immutable</a:t>
                      </a:r>
                      <a:endParaRPr lang="en-GB" sz="1000" b="0">
                        <a:solidFill>
                          <a:srgbClr val="0070C0"/>
                        </a:solidFill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new Set&lt;of String&gt;()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created empty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must be 'of' an immutable type</a:t>
                      </a:r>
                      <a:endParaRPr lang="en-GB" sz="1000" b="0">
                        <a:solidFill>
                          <a:srgbClr val="0070C0"/>
                        </a:solidFill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new Stack&lt;of String&gt;()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>
                        <a:solidFill>
                          <a:srgbClr val="0070C0"/>
                        </a:solidFill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new Queue&lt;of String&gt;()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>
                        <a:solidFill>
                          <a:srgbClr val="0070C0"/>
                        </a:solidFill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140645"/>
                  </a:ext>
                </a:extLst>
              </a:tr>
              <a:tr h="339018">
                <a:tc>
                  <a:txBody>
                    <a:bodyPr/>
                    <a:lstStyle/>
                    <a:p>
                      <a:r>
                        <a:rPr lang="en-GB" sz="1050"/>
                        <a:t>read by key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lim[2]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di["b"]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GB" sz="1000" b="0">
                        <a:solidFill>
                          <a:srgbClr val="0070C0"/>
                        </a:solidFill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N/A</a:t>
                      </a:r>
                      <a:endParaRPr kumimoji="0" lang="en-GB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onsolas" panose="020B0609020204030204" pitchFamily="49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N/A</a:t>
                      </a:r>
                      <a:endParaRPr kumimoji="0" lang="en-GB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onsolas" panose="020B0609020204030204" pitchFamily="49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9672126"/>
                  </a:ext>
                </a:extLst>
              </a:tr>
              <a:tr h="175262">
                <a:tc>
                  <a:txBody>
                    <a:bodyPr/>
                    <a:lstStyle/>
                    <a:p>
                      <a:r>
                        <a:rPr lang="en-GB" sz="1050"/>
                        <a:t>read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lim[2..5]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upper bound </a:t>
                      </a:r>
                      <a:r>
                        <a:rPr lang="en-GB" sz="1000" b="0" i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exclusive</a:t>
                      </a:r>
                      <a:endParaRPr lang="en-GB" sz="1000" b="0">
                        <a:solidFill>
                          <a:srgbClr val="0070C0"/>
                        </a:solidFill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GB" sz="1000" b="0">
                        <a:solidFill>
                          <a:srgbClr val="0070C0"/>
                        </a:solidFill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GB" sz="1000" b="0">
                        <a:solidFill>
                          <a:srgbClr val="0070C0"/>
                        </a:solidFill>
                        <a:latin typeface="Consolas" panose="020B06090202040302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>
                        <a:solidFill>
                          <a:srgbClr val="0070C0"/>
                        </a:solidFill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N/A</a:t>
                      </a:r>
                      <a:endParaRPr kumimoji="0" lang="en-GB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onsolas" panose="020B0609020204030204" pitchFamily="49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N/A</a:t>
                      </a:r>
                      <a:endParaRPr kumimoji="0" lang="en-GB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onsolas" panose="020B0609020204030204" pitchFamily="49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056446"/>
                  </a:ext>
                </a:extLst>
              </a:tr>
              <a:tr h="522839">
                <a:tc>
                  <a:txBody>
                    <a:bodyPr/>
                    <a:lstStyle/>
                    <a:p>
                      <a:r>
                        <a:rPr lang="en-GB" sz="1050"/>
                        <a:t>function methods that returning new structure of same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withAppend("x")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withAppendList(li2) </a:t>
                      </a:r>
                      <a:r>
                        <a:rPr lang="en-GB" sz="105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(immutable)</a:t>
                      </a:r>
                      <a:endParaRPr lang="en-GB" sz="1050" b="0">
                        <a:solidFill>
                          <a:srgbClr val="0070C0"/>
                        </a:solidFill>
                        <a:latin typeface="Consolas" panose="020B06090202040302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withInsert(2, "x")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withPut(2, "x")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withRemoveAt(2)</a:t>
                      </a:r>
                      <a:br>
                        <a:rPr lang="en-GB" sz="105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</a:br>
                      <a:r>
                        <a:rPr lang="en-GB" sz="105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withRemoveValue("x")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withPut("c",4)</a:t>
                      </a:r>
                      <a:endParaRPr kumimoji="0" lang="en-GB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withRemoveAt("c")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add</a:t>
                      </a:r>
                    </a:p>
                    <a:p>
                      <a:r>
                        <a:rPr lang="en-US" sz="105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difference</a:t>
                      </a:r>
                    </a:p>
                    <a:p>
                      <a:r>
                        <a:rPr lang="en-US" sz="105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intersection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remove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union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50" b="0">
                        <a:solidFill>
                          <a:srgbClr val="0070C0"/>
                        </a:solidFill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push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pop </a:t>
                      </a:r>
                      <a:r>
                        <a:rPr kumimoji="0" lang="en-GB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returns a tuple comprising the popped value and the updated stack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50" b="0" kern="1200">
                        <a:solidFill>
                          <a:srgbClr val="0070C0"/>
                        </a:solidFill>
                        <a:latin typeface="Consolas" panose="020B0609020204030204" pitchFamily="49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enqueue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dequeue </a:t>
                      </a:r>
                      <a:r>
                        <a:rPr kumimoji="0" lang="en-GB" sz="105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returns a tuple comprising the popped value and the updated queue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50" b="0">
                        <a:solidFill>
                          <a:srgbClr val="0070C0"/>
                        </a:solidFill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1870491"/>
                  </a:ext>
                </a:extLst>
              </a:tr>
              <a:tr h="3823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/>
                        <a:t>Other function methods</a:t>
                      </a:r>
                    </a:p>
                    <a:p>
                      <a:endParaRPr lang="en-GB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asString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contains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filter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indexOf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join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length</a:t>
                      </a:r>
                      <a:endParaRPr lang="en-GB" sz="1050" b="0">
                        <a:solidFill>
                          <a:srgbClr val="0070C0"/>
                        </a:solidFill>
                        <a:latin typeface="Consolas" panose="020B06090202040302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map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maxBy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minBy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reduce</a:t>
                      </a:r>
                      <a:endParaRPr lang="en-GB" sz="1050" b="0" kern="1200">
                        <a:solidFill>
                          <a:srgbClr val="0070C0"/>
                        </a:solidFill>
                        <a:latin typeface="Consolas" panose="020B0609020204030204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sortBy</a:t>
                      </a:r>
                      <a:endParaRPr lang="en-GB" sz="100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asDictionary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keys </a:t>
                      </a:r>
                      <a:r>
                        <a:rPr lang="en-GB" sz="105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 ListImmutable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>
                          <a:solidFill>
                            <a:srgbClr val="0070C0"/>
                          </a:solidFill>
                          <a:latin typeface="Consolas" panose="020B0609020204030204" pitchFamily="49" charset="0"/>
                        </a:rPr>
                        <a:t>values </a:t>
                      </a:r>
                      <a:r>
                        <a:rPr lang="en-GB" sz="105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 ListImmutable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asList</a:t>
                      </a:r>
                    </a:p>
                    <a:p>
                      <a:r>
                        <a:rPr lang="en-US" sz="105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asString</a:t>
                      </a:r>
                    </a:p>
                    <a:p>
                      <a:r>
                        <a:rPr lang="en-US" sz="105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contains</a:t>
                      </a:r>
                    </a:p>
                    <a:p>
                      <a:r>
                        <a:rPr lang="en-US" sz="105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isDisjointFrom</a:t>
                      </a:r>
                    </a:p>
                    <a:p>
                      <a:r>
                        <a:rPr lang="en-US" sz="105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isSubsetOf</a:t>
                      </a:r>
                    </a:p>
                    <a:p>
                      <a:r>
                        <a:rPr lang="en-US" sz="105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isSupersetOf</a:t>
                      </a:r>
                    </a:p>
                    <a:p>
                      <a:r>
                        <a:rPr lang="en-US" sz="105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length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5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peek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peek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kern="1200">
                          <a:solidFill>
                            <a:srgbClr val="0070C0"/>
                          </a:solidFill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length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0150532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A24F339-B401-D619-3144-BEA8A4462E7A}"/>
              </a:ext>
            </a:extLst>
          </p:cNvPr>
          <p:cNvSpPr txBox="1"/>
          <p:nvPr/>
        </p:nvSpPr>
        <p:spPr>
          <a:xfrm>
            <a:off x="149469" y="79130"/>
            <a:ext cx="2424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/>
              <a:t>Immutable types</a:t>
            </a:r>
          </a:p>
        </p:txBody>
      </p:sp>
    </p:spTree>
    <p:extLst>
      <p:ext uri="{BB962C8B-B14F-4D97-AF65-F5344CB8AC3E}">
        <p14:creationId xmlns:p14="http://schemas.microsoft.com/office/powerpoint/2010/main" val="2820183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3779</TotalTime>
  <Words>777</Words>
  <Application>Microsoft Office PowerPoint</Application>
  <PresentationFormat>Widescreen</PresentationFormat>
  <Paragraphs>180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Consolas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Richard Pawson</dc:creator>
  <cp:lastModifiedBy>Richard Pawson</cp:lastModifiedBy>
  <cp:revision>1</cp:revision>
  <dcterms:created xsi:type="dcterms:W3CDTF">2025-02-26T16:04:21Z</dcterms:created>
  <dcterms:modified xsi:type="dcterms:W3CDTF">2025-03-27T18:05:27Z</dcterms:modified>
</cp:coreProperties>
</file>